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1"/>
  </p:notesMasterIdLst>
  <p:sldIdLst>
    <p:sldId id="256" r:id="rId6"/>
    <p:sldId id="266" r:id="rId7"/>
    <p:sldId id="257" r:id="rId8"/>
    <p:sldId id="265"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 Learning Rooms" initials="TLR" lastIdx="2" clrIdx="0">
    <p:extLst>
      <p:ext uri="{19B8F6BF-5375-455C-9EA6-DF929625EA0E}">
        <p15:presenceInfo xmlns:p15="http://schemas.microsoft.com/office/powerpoint/2012/main" userId="2be7a2558b14e25e" providerId="Windows Live"/>
      </p:ext>
    </p:extLst>
  </p:cmAuthor>
  <p:cmAuthor id="2" name="Alice Sheahan" initials="AS" lastIdx="11" clrIdx="1">
    <p:extLst>
      <p:ext uri="{19B8F6BF-5375-455C-9EA6-DF929625EA0E}">
        <p15:presenceInfo xmlns:p15="http://schemas.microsoft.com/office/powerpoint/2012/main" userId="S::asheahan@safefood.net::3aa778e6-37ee-452e-9bd1-a705878393e9" providerId="AD"/>
      </p:ext>
    </p:extLst>
  </p:cmAuthor>
  <p:cmAuthor id="3" name="Aoife O'Reilly" initials="AO" lastIdx="2" clrIdx="2">
    <p:extLst>
      <p:ext uri="{19B8F6BF-5375-455C-9EA6-DF929625EA0E}">
        <p15:presenceInfo xmlns:p15="http://schemas.microsoft.com/office/powerpoint/2012/main" userId="S-1-5-21-1211499061-1116295084-619646970-167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01B80F-D5AF-0452-6650-0928047791F6}" v="248" dt="2020-12-03T12:34:24.149"/>
    <p1510:client id="{B9C9A94D-CC70-6C01-4347-08EA598D765C}" v="6" dt="2020-12-03T12:43:32.182"/>
    <p1510:client id="{EB4C0D20-D3AF-5E09-D556-3E3B36AF1FC8}" v="4" dt="2020-12-04T13:47:40.282"/>
    <p1510:client id="{F5EAEF85-9162-75A1-9D4C-6067B4974E8F}" v="1" dt="2020-12-04T15:39:14.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3878"/>
  </p:normalViewPr>
  <p:slideViewPr>
    <p:cSldViewPr snapToGrid="0">
      <p:cViewPr varScale="1">
        <p:scale>
          <a:sx n="93" d="100"/>
          <a:sy n="93" d="100"/>
        </p:scale>
        <p:origin x="1864" y="192"/>
      </p:cViewPr>
      <p:guideLst/>
    </p:cSldViewPr>
  </p:slideViewPr>
  <p:notesTextViewPr>
    <p:cViewPr>
      <p:scale>
        <a:sx n="1" d="1"/>
        <a:sy n="1" d="1"/>
      </p:scale>
      <p:origin x="0" y="0"/>
    </p:cViewPr>
  </p:notesTextViewPr>
  <p:notesViewPr>
    <p:cSldViewPr snapToGrid="0">
      <p:cViewPr varScale="1">
        <p:scale>
          <a:sx n="58" d="100"/>
          <a:sy n="58" d="100"/>
        </p:scale>
        <p:origin x="286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1D213-5871-8F4C-9231-7686F3CD669F}" type="datetimeFigureOut">
              <a:rPr lang="en-IE" smtClean="0"/>
              <a:t>17/02/2021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36F59-E137-244B-9D82-B4493709F979}" type="slidenum">
              <a:rPr lang="en-IE" smtClean="0"/>
              <a:t>‹#›</a:t>
            </a:fld>
            <a:endParaRPr lang="en-IE"/>
          </a:p>
        </p:txBody>
      </p:sp>
    </p:spTree>
    <p:extLst>
      <p:ext uri="{BB962C8B-B14F-4D97-AF65-F5344CB8AC3E}">
        <p14:creationId xmlns:p14="http://schemas.microsoft.com/office/powerpoint/2010/main" val="99143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8E36F59-E137-244B-9D82-B4493709F979}" type="slidenum">
              <a:rPr lang="en-IE" smtClean="0"/>
              <a:t>1</a:t>
            </a:fld>
            <a:endParaRPr lang="en-IE"/>
          </a:p>
        </p:txBody>
      </p:sp>
    </p:spTree>
    <p:extLst>
      <p:ext uri="{BB962C8B-B14F-4D97-AF65-F5344CB8AC3E}">
        <p14:creationId xmlns:p14="http://schemas.microsoft.com/office/powerpoint/2010/main" val="204917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IE" dirty="0"/>
              <a:t>How can you tell if someone is having an allergic reaction?</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Coughing</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Dry itchy throat and tongue</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Wheezing and breathlessness</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Runny nose</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Itchy eyes</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Flushing of the skin</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Abdominal pain, nausea and vomiting</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A red or raised rash anywhere on the body</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Swelling, especially of the face, lips, tongue and throat</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Changes in heart rate</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Feeling bloated</a:t>
            </a:r>
          </a:p>
          <a:p>
            <a:endParaRPr lang="en-IE" sz="1200" kern="1200" dirty="0">
              <a:solidFill>
                <a:schemeClr val="tx1"/>
              </a:solidFill>
              <a:effectLst/>
              <a:latin typeface="+mn-lt"/>
              <a:ea typeface="+mn-ea"/>
              <a:cs typeface="+mn-cs"/>
            </a:endParaRPr>
          </a:p>
          <a:p>
            <a:pPr lvl="0"/>
            <a:r>
              <a:rPr lang="en-IE" dirty="0"/>
              <a:t>What are the symptoms of anaphylactic shock?</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Intense fear</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A rapid fall in blood pressure</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Rapid heartbeat</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Breathlessness/ difficulty breathing from severe asthma</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Collapse and unconsciousness</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Swelling of the throat and mouth resulting in difficulty swallowing</a:t>
            </a:r>
          </a:p>
          <a:p>
            <a:r>
              <a:rPr lang="en-IE" sz="1200" kern="1200" dirty="0">
                <a:solidFill>
                  <a:schemeClr val="tx1"/>
                </a:solidFill>
                <a:effectLst/>
                <a:latin typeface="+mn-lt"/>
                <a:ea typeface="+mn-ea"/>
                <a:cs typeface="+mn-cs"/>
              </a:rPr>
              <a:t>Anaphylaxis is a medical emergency. If you ever encounter someone experiencing an anaphylactic shock, seek medical assistance immediately. Anaphylactic shock can kill within a matter of minutes. </a:t>
            </a:r>
          </a:p>
          <a:p>
            <a:endParaRPr lang="en-IE" sz="1200" kern="1200" dirty="0">
              <a:solidFill>
                <a:schemeClr val="tx1"/>
              </a:solidFill>
              <a:effectLst/>
              <a:latin typeface="+mn-lt"/>
              <a:ea typeface="+mn-ea"/>
              <a:cs typeface="+mn-cs"/>
            </a:endParaRPr>
          </a:p>
          <a:p>
            <a:r>
              <a:rPr lang="en-IE" dirty="0"/>
              <a:t>How can you tell if someone has a food intolerance or coeliac disease?</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Stomach pain, nausea or diarrhoea</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Wind or bloating</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Headache</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Flushing or skin rash</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Wheezing</a:t>
            </a:r>
          </a:p>
          <a:p>
            <a:pPr marL="171450" indent="-171450">
              <a:buFont typeface="Arial" panose="020B0604020202020204" pitchFamily="34" charset="0"/>
              <a:buChar char="•"/>
            </a:pPr>
            <a:r>
              <a:rPr lang="en-IE" sz="1200" kern="1200" dirty="0">
                <a:solidFill>
                  <a:schemeClr val="tx1"/>
                </a:solidFill>
                <a:effectLst/>
                <a:latin typeface="+mn-lt"/>
                <a:ea typeface="+mn-ea"/>
                <a:cs typeface="+mn-cs"/>
              </a:rPr>
              <a:t>Symptoms are usually not immediate and tend to be less severe than those associated with an allergic reaction.</a:t>
            </a:r>
          </a:p>
          <a:p>
            <a:endParaRPr lang="en-IE" sz="1200" kern="1200" dirty="0">
              <a:solidFill>
                <a:schemeClr val="tx1"/>
              </a:solidFill>
              <a:effectLst/>
              <a:latin typeface="+mn-lt"/>
              <a:ea typeface="+mn-ea"/>
              <a:cs typeface="+mn-cs"/>
            </a:endParaRPr>
          </a:p>
          <a:p>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8E36F59-E137-244B-9D82-B4493709F979}" type="slidenum">
              <a:rPr lang="en-IE" smtClean="0"/>
              <a:t>2</a:t>
            </a:fld>
            <a:endParaRPr lang="en-IE"/>
          </a:p>
        </p:txBody>
      </p:sp>
    </p:spTree>
    <p:extLst>
      <p:ext uri="{BB962C8B-B14F-4D97-AF65-F5344CB8AC3E}">
        <p14:creationId xmlns:p14="http://schemas.microsoft.com/office/powerpoint/2010/main" val="403360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8E36F59-E137-244B-9D82-B4493709F979}" type="slidenum">
              <a:rPr lang="en-IE" smtClean="0"/>
              <a:t>3</a:t>
            </a:fld>
            <a:endParaRPr lang="en-IE"/>
          </a:p>
        </p:txBody>
      </p:sp>
    </p:spTree>
    <p:extLst>
      <p:ext uri="{BB962C8B-B14F-4D97-AF65-F5344CB8AC3E}">
        <p14:creationId xmlns:p14="http://schemas.microsoft.com/office/powerpoint/2010/main" val="192871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8E36F59-E137-244B-9D82-B4493709F979}" type="slidenum">
              <a:rPr lang="en-IE" smtClean="0"/>
              <a:t>4</a:t>
            </a:fld>
            <a:endParaRPr lang="en-IE"/>
          </a:p>
        </p:txBody>
      </p:sp>
    </p:spTree>
    <p:extLst>
      <p:ext uri="{BB962C8B-B14F-4D97-AF65-F5344CB8AC3E}">
        <p14:creationId xmlns:p14="http://schemas.microsoft.com/office/powerpoint/2010/main" val="383354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How can you help your customer if you know they have a food intolerance or coeliac disease?</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If you are a waiter/waitress and your customer needs to avoid certain foods, let them know that you would be happy to discuss their requirements with them. Use tact and discretion as some customers may feel uncomfortable or embarrassed about discussing their dietary needs in public.</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The customer may ask you about the possibility of cross-contamination (which is a big worry for people with food hypersensitivity). This can be tricky; if you’re not sure of the answer don’t second guess. Call either the head waiter/designated staff member/manager/chef etc. to deal with this query.</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The customer may want to know if there were any ‘May contain’ statements on any of the ingredients for a particular menu choice. You should always tell them of any ingredient with a ‘may contain’ advisory so they can make an informed decision. And if you don’t know, then find out from someone who does. If necessary, show the customer your recipes or packet labels and tell them what steps the kitchen take to avoid cross-contamination. Remember: if you are unsure of any of the ingredients, or if there is any doubt about cross-contamination, you must tell the customer. The final decision to buy rests with them.</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The customer may ask for a gluten-free meal; however as a food business you cannot use this term unless you know the exact amount of gluten. In a catering environment this is rarely the case so best avoid saying something is gluten-free unless it is a pre-packed food bought in and already labelled as gluten-free. Point out the menu items that don’t have ‘cereals containing gluten’ as ingredients. </a:t>
            </a:r>
          </a:p>
          <a:p>
            <a:pPr marL="171450" lvl="0" indent="-171450">
              <a:buFont typeface="Arial" panose="020B0604020202020204" pitchFamily="34" charset="0"/>
              <a:buChar char="•"/>
            </a:pPr>
            <a:endParaRPr lang="en-IE" sz="1200" kern="1200" dirty="0">
              <a:solidFill>
                <a:schemeClr val="tx1"/>
              </a:solidFill>
              <a:effectLst/>
              <a:latin typeface="+mn-lt"/>
              <a:ea typeface="+mn-ea"/>
              <a:cs typeface="+mn-cs"/>
            </a:endParaRPr>
          </a:p>
          <a:p>
            <a:pPr lvl="0"/>
            <a:r>
              <a:rPr lang="en-CA"/>
              <a:t>How can you help your employer with food allergies, food intolerance and Coeliac disease?</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If you are responsible for any notices or other information concerning allergen ingredients, make sure the information is clear, accessible and easy to read.</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Some establishments have a designated member of staff to handle all food allergen and related queries. Be sure you know who this is (and who the back-up person is, in case they are not on duty). Bring all allergen-related queries to their attention.</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If there are any changes to the menu on the night then ask if the allergen information should be changed as well. Sometimes the chef will need to change the ingredients of a dish for whatever reason. If this involves the introduction of new allergens then this needs to be communicated to the staff front of house.</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If you are working in a catering kitchen, be aware of how allergenic foods are stored. Some kitchens may use sealed containers, colour coding, dedicated utensils, etc. for managing allergens and cooking for food hypersensitive customers.</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Remember allergens are proteins and very sticky! If you are asked to clean utensils to prepare an allergen free meal, be sure and wash these thoroughly with detergent, hot water and plenty of elbow grease.</a:t>
            </a:r>
          </a:p>
          <a:p>
            <a:pPr marL="171450" lvl="0" indent="-171450">
              <a:buFont typeface="Arial" panose="020B0604020202020204" pitchFamily="34" charset="0"/>
              <a:buChar char="•"/>
            </a:pPr>
            <a:r>
              <a:rPr lang="en-IE" sz="1200" kern="1200" dirty="0">
                <a:solidFill>
                  <a:schemeClr val="tx1"/>
                </a:solidFill>
                <a:effectLst/>
                <a:latin typeface="+mn-lt"/>
                <a:ea typeface="+mn-ea"/>
                <a:cs typeface="+mn-cs"/>
              </a:rPr>
              <a:t>Be careful to avoid cross-contamination of allergens from one dish to another. This is a big problem for your food hypersensitive customers. An example would be the ice-cream scoop. If this has been used for hazelnut ice-cream and then for vanilla without being properly cleaned in between, then the vanilla ice-cream probably now has hazelnut protein as a contaminant and is unsafe for a nut allergy sufferer. Also, if you have gluten-free food and regular food on the same display, ensure the gluten-free food is wrapped so it cannot be contaminated. </a:t>
            </a:r>
          </a:p>
          <a:p>
            <a:pPr marL="0" lvl="0" indent="0">
              <a:buFont typeface="Arial" panose="020B0604020202020204" pitchFamily="34" charset="0"/>
              <a:buNone/>
            </a:pPr>
            <a:endParaRPr lang="en-IE"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D8E36F59-E137-244B-9D82-B4493709F979}" type="slidenum">
              <a:rPr lang="en-IE" smtClean="0"/>
              <a:t>5</a:t>
            </a:fld>
            <a:endParaRPr lang="en-IE"/>
          </a:p>
        </p:txBody>
      </p:sp>
    </p:spTree>
    <p:extLst>
      <p:ext uri="{BB962C8B-B14F-4D97-AF65-F5344CB8AC3E}">
        <p14:creationId xmlns:p14="http://schemas.microsoft.com/office/powerpoint/2010/main" val="4019698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A table full of food&#10;&#10;Description automatically generated with low confidence">
            <a:extLst>
              <a:ext uri="{FF2B5EF4-FFF2-40B4-BE49-F238E27FC236}">
                <a16:creationId xmlns:a16="http://schemas.microsoft.com/office/drawing/2014/main" id="{A826166B-2773-C64D-8EF8-948E641E44D0}"/>
              </a:ext>
            </a:extLst>
          </p:cNvPr>
          <p:cNvPicPr>
            <a:picLocks noChangeAspect="1"/>
          </p:cNvPicPr>
          <p:nvPr userDrawn="1"/>
        </p:nvPicPr>
        <p:blipFill>
          <a:blip r:embed="rId2"/>
          <a:stretch>
            <a:fillRect/>
          </a:stretch>
        </p:blipFill>
        <p:spPr>
          <a:xfrm>
            <a:off x="148933" y="136524"/>
            <a:ext cx="11916000" cy="6606548"/>
          </a:xfrm>
          <a:prstGeom prst="rect">
            <a:avLst/>
          </a:prstGeom>
        </p:spPr>
      </p:pic>
      <p:pic>
        <p:nvPicPr>
          <p:cNvPr id="8" name="Picture 7">
            <a:extLst>
              <a:ext uri="{FF2B5EF4-FFF2-40B4-BE49-F238E27FC236}">
                <a16:creationId xmlns:a16="http://schemas.microsoft.com/office/drawing/2014/main" id="{3F605325-19EE-464F-8EB3-BB4C51BEAC04}"/>
              </a:ext>
            </a:extLst>
          </p:cNvPr>
          <p:cNvPicPr>
            <a:picLocks noChangeAspect="1"/>
          </p:cNvPicPr>
          <p:nvPr userDrawn="1"/>
        </p:nvPicPr>
        <p:blipFill>
          <a:blip r:embed="rId3">
            <a:alphaModFix amt="75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65E81A-AECE-064E-B471-24C3E89AE67D}"/>
              </a:ext>
            </a:extLst>
          </p:cNvPr>
          <p:cNvSpPr>
            <a:spLocks noGrp="1"/>
          </p:cNvSpPr>
          <p:nvPr>
            <p:ph type="ctrTitle"/>
          </p:nvPr>
        </p:nvSpPr>
        <p:spPr>
          <a:xfrm>
            <a:off x="1524000" y="1661318"/>
            <a:ext cx="9144000" cy="2387600"/>
          </a:xfrm>
          <a:prstGeom prst="rect">
            <a:avLst/>
          </a:prstGeom>
        </p:spPr>
        <p:txBody>
          <a:bodyPr anchor="b"/>
          <a:lstStyle>
            <a:lvl1pPr algn="ctr">
              <a:defRPr sz="4400">
                <a:solidFill>
                  <a:schemeClr val="bg1"/>
                </a:solidFill>
              </a:defRPr>
            </a:lvl1pPr>
          </a:lstStyle>
          <a:p>
            <a:r>
              <a:rPr lang="en-GB"/>
              <a:t>Click to edit Master title style</a:t>
            </a:r>
            <a:endParaRPr lang="en-IE"/>
          </a:p>
        </p:txBody>
      </p:sp>
      <p:sp>
        <p:nvSpPr>
          <p:cNvPr id="3" name="Subtitle 2">
            <a:extLst>
              <a:ext uri="{FF2B5EF4-FFF2-40B4-BE49-F238E27FC236}">
                <a16:creationId xmlns:a16="http://schemas.microsoft.com/office/drawing/2014/main" id="{7ABE1CCB-B267-C444-8EDA-A54AF64E12B9}"/>
              </a:ext>
            </a:extLst>
          </p:cNvPr>
          <p:cNvSpPr>
            <a:spLocks noGrp="1"/>
          </p:cNvSpPr>
          <p:nvPr>
            <p:ph type="subTitle" idx="1"/>
          </p:nvPr>
        </p:nvSpPr>
        <p:spPr>
          <a:xfrm>
            <a:off x="1524000" y="4140993"/>
            <a:ext cx="9144000" cy="103028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E"/>
          </a:p>
        </p:txBody>
      </p:sp>
      <p:pic>
        <p:nvPicPr>
          <p:cNvPr id="10" name="Picture 9">
            <a:extLst>
              <a:ext uri="{FF2B5EF4-FFF2-40B4-BE49-F238E27FC236}">
                <a16:creationId xmlns:a16="http://schemas.microsoft.com/office/drawing/2014/main" id="{AD17417D-C704-7948-9010-43EBDFCDEB09}"/>
              </a:ext>
            </a:extLst>
          </p:cNvPr>
          <p:cNvPicPr>
            <a:picLocks noChangeAspect="1"/>
          </p:cNvPicPr>
          <p:nvPr userDrawn="1"/>
        </p:nvPicPr>
        <p:blipFill>
          <a:blip r:embed="rId4"/>
          <a:srcRect/>
          <a:stretch/>
        </p:blipFill>
        <p:spPr>
          <a:xfrm>
            <a:off x="3875815" y="627141"/>
            <a:ext cx="4440369" cy="777875"/>
          </a:xfrm>
          <a:prstGeom prst="rect">
            <a:avLst/>
          </a:prstGeom>
        </p:spPr>
      </p:pic>
      <p:sp>
        <p:nvSpPr>
          <p:cNvPr id="9" name="TextBox 8">
            <a:extLst>
              <a:ext uri="{FF2B5EF4-FFF2-40B4-BE49-F238E27FC236}">
                <a16:creationId xmlns:a16="http://schemas.microsoft.com/office/drawing/2014/main" id="{9BD170AD-D5D0-014C-AF58-3A501C910AF2}"/>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bg1"/>
                </a:solidFill>
              </a:rPr>
              <a:t>© Copyright </a:t>
            </a:r>
            <a:r>
              <a:rPr lang="en-IE" sz="1000" b="1" i="1" dirty="0" err="1">
                <a:solidFill>
                  <a:schemeClr val="bg1"/>
                </a:solidFill>
              </a:rPr>
              <a:t>safe</a:t>
            </a:r>
            <a:r>
              <a:rPr lang="en-IE" sz="1000" b="1" dirty="0" err="1">
                <a:solidFill>
                  <a:schemeClr val="bg1"/>
                </a:solidFill>
              </a:rPr>
              <a:t>food</a:t>
            </a:r>
            <a:r>
              <a:rPr lang="en-IE" sz="1000" dirty="0">
                <a:solidFill>
                  <a:schemeClr val="bg1"/>
                </a:solidFill>
              </a:rPr>
              <a:t> 2021</a:t>
            </a:r>
          </a:p>
        </p:txBody>
      </p:sp>
    </p:spTree>
    <p:extLst>
      <p:ext uri="{BB962C8B-B14F-4D97-AF65-F5344CB8AC3E}">
        <p14:creationId xmlns:p14="http://schemas.microsoft.com/office/powerpoint/2010/main" val="142982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DEF7-F462-AC49-8506-7994412BC2F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39C57101-006A-B24A-A5F8-25CE2B0398E7}"/>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Tree>
    <p:extLst>
      <p:ext uri="{BB962C8B-B14F-4D97-AF65-F5344CB8AC3E}">
        <p14:creationId xmlns:p14="http://schemas.microsoft.com/office/powerpoint/2010/main" val="284407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BBAE2-1BBA-F945-84FA-C0FB629E754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721F98-318C-D347-901B-42F6FCFBB8B2}"/>
              </a:ext>
            </a:extLst>
          </p:cNvPr>
          <p:cNvSpPr>
            <a:spLocks noGrp="1"/>
          </p:cNvSpPr>
          <p:nvPr>
            <p:ph type="title"/>
          </p:nvPr>
        </p:nvSpPr>
        <p:spPr>
          <a:xfrm>
            <a:off x="831850" y="1709738"/>
            <a:ext cx="10515600" cy="2852737"/>
          </a:xfrm>
          <a:prstGeom prst="rect">
            <a:avLst/>
          </a:prstGeom>
        </p:spPr>
        <p:txBody>
          <a:bodyPr anchor="b"/>
          <a:lstStyle>
            <a:lvl1pPr>
              <a:defRPr sz="4400">
                <a:solidFill>
                  <a:schemeClr val="bg1"/>
                </a:solidFill>
              </a:defRPr>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1459930E-0312-6742-A940-B84466F09A8E}"/>
              </a:ext>
            </a:extLst>
          </p:cNvPr>
          <p:cNvSpPr>
            <a:spLocks noGrp="1"/>
          </p:cNvSpPr>
          <p:nvPr>
            <p:ph type="body" idx="1"/>
          </p:nvPr>
        </p:nvSpPr>
        <p:spPr>
          <a:xfrm>
            <a:off x="831850" y="4589463"/>
            <a:ext cx="10515600" cy="136745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Picture 8">
            <a:extLst>
              <a:ext uri="{FF2B5EF4-FFF2-40B4-BE49-F238E27FC236}">
                <a16:creationId xmlns:a16="http://schemas.microsoft.com/office/drawing/2014/main" id="{4F8A667F-6091-9D41-83FE-2C70AAB562CC}"/>
              </a:ext>
            </a:extLst>
          </p:cNvPr>
          <p:cNvPicPr>
            <a:picLocks noChangeAspect="1"/>
          </p:cNvPicPr>
          <p:nvPr userDrawn="1"/>
        </p:nvPicPr>
        <p:blipFill>
          <a:blip r:embed="rId3"/>
          <a:srcRect/>
          <a:stretch/>
        </p:blipFill>
        <p:spPr>
          <a:xfrm>
            <a:off x="9107548" y="6156000"/>
            <a:ext cx="2870835" cy="502920"/>
          </a:xfrm>
          <a:prstGeom prst="rect">
            <a:avLst/>
          </a:prstGeom>
        </p:spPr>
      </p:pic>
      <p:sp>
        <p:nvSpPr>
          <p:cNvPr id="7" name="TextBox 6">
            <a:extLst>
              <a:ext uri="{FF2B5EF4-FFF2-40B4-BE49-F238E27FC236}">
                <a16:creationId xmlns:a16="http://schemas.microsoft.com/office/drawing/2014/main" id="{4AC6C779-464B-BD46-997F-846B5F250335}"/>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bg1"/>
                </a:solidFill>
              </a:rPr>
              <a:t>© Copyright </a:t>
            </a:r>
            <a:r>
              <a:rPr lang="en-IE" sz="1000" b="1" i="1" dirty="0" err="1">
                <a:solidFill>
                  <a:schemeClr val="bg1"/>
                </a:solidFill>
              </a:rPr>
              <a:t>safe</a:t>
            </a:r>
            <a:r>
              <a:rPr lang="en-IE" sz="1000" b="1" dirty="0" err="1">
                <a:solidFill>
                  <a:schemeClr val="bg1"/>
                </a:solidFill>
              </a:rPr>
              <a:t>food</a:t>
            </a:r>
            <a:r>
              <a:rPr lang="en-IE" sz="1000" dirty="0">
                <a:solidFill>
                  <a:schemeClr val="bg1"/>
                </a:solidFill>
              </a:rPr>
              <a:t> 2021</a:t>
            </a:r>
          </a:p>
        </p:txBody>
      </p:sp>
    </p:spTree>
    <p:extLst>
      <p:ext uri="{BB962C8B-B14F-4D97-AF65-F5344CB8AC3E}">
        <p14:creationId xmlns:p14="http://schemas.microsoft.com/office/powerpoint/2010/main" val="333944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6E4ADB-561A-D541-8615-BDDE7B38724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B73387-3988-F14C-AFED-CF6CE04C7E8B}"/>
              </a:ext>
            </a:extLst>
          </p:cNvPr>
          <p:cNvSpPr>
            <a:spLocks noGrp="1"/>
          </p:cNvSpPr>
          <p:nvPr>
            <p:ph type="title"/>
          </p:nvPr>
        </p:nvSpPr>
        <p:spPr>
          <a:xfrm>
            <a:off x="838200" y="1205953"/>
            <a:ext cx="10515600" cy="1325563"/>
          </a:xfrm>
          <a:prstGeom prst="rect">
            <a:avLst/>
          </a:prstGeom>
        </p:spPr>
        <p:txBody>
          <a:bodyPr/>
          <a:lstStyle>
            <a:lvl1pPr algn="ctr">
              <a:defRPr>
                <a:solidFill>
                  <a:schemeClr val="bg1"/>
                </a:solidFill>
              </a:defRPr>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AF3D3C55-CCC2-114B-8866-9D762E179C0B}"/>
              </a:ext>
            </a:extLst>
          </p:cNvPr>
          <p:cNvSpPr>
            <a:spLocks noGrp="1"/>
          </p:cNvSpPr>
          <p:nvPr>
            <p:ph sz="half" idx="1"/>
          </p:nvPr>
        </p:nvSpPr>
        <p:spPr>
          <a:xfrm>
            <a:off x="838200" y="3520965"/>
            <a:ext cx="5181600" cy="2890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8E710E87-BBA2-E943-A740-768503A4DDED}"/>
              </a:ext>
            </a:extLst>
          </p:cNvPr>
          <p:cNvSpPr>
            <a:spLocks noGrp="1"/>
          </p:cNvSpPr>
          <p:nvPr>
            <p:ph sz="half" idx="2"/>
          </p:nvPr>
        </p:nvSpPr>
        <p:spPr>
          <a:xfrm>
            <a:off x="6172200" y="3520965"/>
            <a:ext cx="5181600" cy="2890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TextBox 6">
            <a:extLst>
              <a:ext uri="{FF2B5EF4-FFF2-40B4-BE49-F238E27FC236}">
                <a16:creationId xmlns:a16="http://schemas.microsoft.com/office/drawing/2014/main" id="{C37FCCB0-DCBF-9340-AEE6-A6EDB2E95118}"/>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bg1"/>
                </a:solidFill>
              </a:rPr>
              <a:t>© Copyright </a:t>
            </a:r>
            <a:r>
              <a:rPr lang="en-IE" sz="1000" b="1" i="1" dirty="0" err="1">
                <a:solidFill>
                  <a:schemeClr val="bg1"/>
                </a:solidFill>
              </a:rPr>
              <a:t>safe</a:t>
            </a:r>
            <a:r>
              <a:rPr lang="en-IE" sz="1000" b="1" dirty="0" err="1">
                <a:solidFill>
                  <a:schemeClr val="bg1"/>
                </a:solidFill>
              </a:rPr>
              <a:t>food</a:t>
            </a:r>
            <a:r>
              <a:rPr lang="en-IE" sz="1000" dirty="0">
                <a:solidFill>
                  <a:schemeClr val="bg1"/>
                </a:solidFill>
              </a:rPr>
              <a:t> 2021</a:t>
            </a:r>
          </a:p>
        </p:txBody>
      </p:sp>
    </p:spTree>
    <p:extLst>
      <p:ext uri="{BB962C8B-B14F-4D97-AF65-F5344CB8AC3E}">
        <p14:creationId xmlns:p14="http://schemas.microsoft.com/office/powerpoint/2010/main" val="200786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0E9A-493C-D845-B2A4-678F8713968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82D2BB52-8D49-7649-8320-595075E66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DE1642-0245-FE43-BD3E-9CA440FB97B8}"/>
              </a:ext>
            </a:extLst>
          </p:cNvPr>
          <p:cNvSpPr>
            <a:spLocks noGrp="1"/>
          </p:cNvSpPr>
          <p:nvPr>
            <p:ph sz="half" idx="2"/>
          </p:nvPr>
        </p:nvSpPr>
        <p:spPr>
          <a:xfrm>
            <a:off x="839788" y="2505075"/>
            <a:ext cx="5157787" cy="3538373"/>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a:extLst>
              <a:ext uri="{FF2B5EF4-FFF2-40B4-BE49-F238E27FC236}">
                <a16:creationId xmlns:a16="http://schemas.microsoft.com/office/drawing/2014/main" id="{B42BE796-1D6C-3849-AF64-1B3C1A499A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5683A7-0F65-6E4C-8934-2DCA2FF95524}"/>
              </a:ext>
            </a:extLst>
          </p:cNvPr>
          <p:cNvSpPr>
            <a:spLocks noGrp="1"/>
          </p:cNvSpPr>
          <p:nvPr>
            <p:ph sz="quarter" idx="4"/>
          </p:nvPr>
        </p:nvSpPr>
        <p:spPr>
          <a:xfrm>
            <a:off x="6172200" y="2505075"/>
            <a:ext cx="5183188" cy="3538373"/>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Tree>
    <p:extLst>
      <p:ext uri="{BB962C8B-B14F-4D97-AF65-F5344CB8AC3E}">
        <p14:creationId xmlns:p14="http://schemas.microsoft.com/office/powerpoint/2010/main" val="323418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DC2EBD-924F-F34C-AED5-921B4D88E89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69FDB2-2D44-A344-BE6B-1771C8411FE1}"/>
              </a:ext>
            </a:extLst>
          </p:cNvPr>
          <p:cNvSpPr>
            <a:spLocks noGrp="1"/>
          </p:cNvSpPr>
          <p:nvPr>
            <p:ph type="title"/>
          </p:nvPr>
        </p:nvSpPr>
        <p:spPr>
          <a:xfrm>
            <a:off x="838200" y="2766218"/>
            <a:ext cx="10515600" cy="1325563"/>
          </a:xfrm>
          <a:prstGeom prst="rect">
            <a:avLst/>
          </a:prstGeom>
        </p:spPr>
        <p:txBody>
          <a:bodyPr/>
          <a:lstStyle>
            <a:lvl1pPr algn="ctr">
              <a:defRPr/>
            </a:lvl1pPr>
          </a:lstStyle>
          <a:p>
            <a:r>
              <a:rPr lang="en-GB"/>
              <a:t>Click to edit Master title style</a:t>
            </a:r>
            <a:endParaRPr lang="en-IE"/>
          </a:p>
        </p:txBody>
      </p:sp>
      <p:pic>
        <p:nvPicPr>
          <p:cNvPr id="8" name="Picture 7">
            <a:extLst>
              <a:ext uri="{FF2B5EF4-FFF2-40B4-BE49-F238E27FC236}">
                <a16:creationId xmlns:a16="http://schemas.microsoft.com/office/drawing/2014/main" id="{D98335A2-BC71-4746-BBB1-CEE5EF399990}"/>
              </a:ext>
            </a:extLst>
          </p:cNvPr>
          <p:cNvPicPr>
            <a:picLocks noChangeAspect="1"/>
          </p:cNvPicPr>
          <p:nvPr userDrawn="1"/>
        </p:nvPicPr>
        <p:blipFill>
          <a:blip r:embed="rId3"/>
          <a:srcRect/>
          <a:stretch/>
        </p:blipFill>
        <p:spPr>
          <a:xfrm>
            <a:off x="9107548" y="6156000"/>
            <a:ext cx="2870835" cy="502920"/>
          </a:xfrm>
          <a:prstGeom prst="rect">
            <a:avLst/>
          </a:prstGeom>
        </p:spPr>
      </p:pic>
      <p:sp>
        <p:nvSpPr>
          <p:cNvPr id="6" name="TextBox 5">
            <a:extLst>
              <a:ext uri="{FF2B5EF4-FFF2-40B4-BE49-F238E27FC236}">
                <a16:creationId xmlns:a16="http://schemas.microsoft.com/office/drawing/2014/main" id="{6C1F6A2A-E000-4947-9161-60A69F0259A2}"/>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accent4"/>
                </a:solidFill>
              </a:rPr>
              <a:t>© Copyright </a:t>
            </a:r>
            <a:r>
              <a:rPr lang="en-IE" sz="1000" b="1" i="1" dirty="0" err="1">
                <a:solidFill>
                  <a:schemeClr val="accent4"/>
                </a:solidFill>
              </a:rPr>
              <a:t>safe</a:t>
            </a:r>
            <a:r>
              <a:rPr lang="en-IE" sz="1000" b="1" dirty="0" err="1">
                <a:solidFill>
                  <a:schemeClr val="accent4"/>
                </a:solidFill>
              </a:rPr>
              <a:t>food</a:t>
            </a:r>
            <a:r>
              <a:rPr lang="en-IE" sz="1000" dirty="0">
                <a:solidFill>
                  <a:schemeClr val="accent4"/>
                </a:solidFill>
              </a:rPr>
              <a:t> 2021</a:t>
            </a:r>
          </a:p>
        </p:txBody>
      </p:sp>
    </p:spTree>
    <p:extLst>
      <p:ext uri="{BB962C8B-B14F-4D97-AF65-F5344CB8AC3E}">
        <p14:creationId xmlns:p14="http://schemas.microsoft.com/office/powerpoint/2010/main" val="322839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98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DB5F3F-9626-114A-BB4A-A75574F8DF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E9C628-8B0B-C441-B702-06641CBC0485}"/>
              </a:ext>
            </a:extLst>
          </p:cNvPr>
          <p:cNvSpPr>
            <a:spLocks noGrp="1"/>
          </p:cNvSpPr>
          <p:nvPr>
            <p:ph type="title"/>
          </p:nvPr>
        </p:nvSpPr>
        <p:spPr>
          <a:xfrm>
            <a:off x="839788" y="457200"/>
            <a:ext cx="4646612" cy="1600200"/>
          </a:xfrm>
          <a:prstGeom prst="rect">
            <a:avLst/>
          </a:prstGeom>
        </p:spPr>
        <p:txBody>
          <a:bodyPr anchor="b"/>
          <a:lstStyle>
            <a:lvl1pPr>
              <a:lnSpc>
                <a:spcPct val="150000"/>
              </a:lnSpc>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0492D5FA-B98A-F545-A5DB-E87646516C84}"/>
              </a:ext>
            </a:extLst>
          </p:cNvPr>
          <p:cNvSpPr>
            <a:spLocks noGrp="1"/>
          </p:cNvSpPr>
          <p:nvPr>
            <p:ph idx="1"/>
          </p:nvPr>
        </p:nvSpPr>
        <p:spPr>
          <a:xfrm>
            <a:off x="6589986" y="2057400"/>
            <a:ext cx="4765402" cy="3899520"/>
          </a:xfrm>
        </p:spPr>
        <p:txBody>
          <a:bodyPr/>
          <a:lstStyle>
            <a:lvl1pPr>
              <a:lnSpc>
                <a:spcPct val="150000"/>
              </a:lnSpc>
              <a:defRPr sz="3200"/>
            </a:lvl1pPr>
            <a:lvl2pPr>
              <a:lnSpc>
                <a:spcPct val="150000"/>
              </a:lnSpc>
              <a:defRPr sz="2800"/>
            </a:lvl2pPr>
            <a:lvl3pPr>
              <a:lnSpc>
                <a:spcPct val="150000"/>
              </a:lnSpc>
              <a:defRPr sz="2400"/>
            </a:lvl3pPr>
            <a:lvl4pPr>
              <a:lnSpc>
                <a:spcPct val="150000"/>
              </a:lnSpc>
              <a:defRPr sz="2000"/>
            </a:lvl4pPr>
            <a:lvl5pPr>
              <a:lnSpc>
                <a:spcPct val="150000"/>
              </a:lnSpc>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5D0686D9-CBA3-E64A-AB0D-A7B184CB171F}"/>
              </a:ext>
            </a:extLst>
          </p:cNvPr>
          <p:cNvSpPr>
            <a:spLocks noGrp="1"/>
          </p:cNvSpPr>
          <p:nvPr>
            <p:ph type="body" sz="half" idx="2"/>
          </p:nvPr>
        </p:nvSpPr>
        <p:spPr>
          <a:xfrm>
            <a:off x="839788" y="2057400"/>
            <a:ext cx="4646612" cy="4343400"/>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0" name="Picture 9">
            <a:extLst>
              <a:ext uri="{FF2B5EF4-FFF2-40B4-BE49-F238E27FC236}">
                <a16:creationId xmlns:a16="http://schemas.microsoft.com/office/drawing/2014/main" id="{DC6E2335-9677-6E40-A1DD-80499788B567}"/>
              </a:ext>
            </a:extLst>
          </p:cNvPr>
          <p:cNvPicPr>
            <a:picLocks noChangeAspect="1"/>
          </p:cNvPicPr>
          <p:nvPr userDrawn="1"/>
        </p:nvPicPr>
        <p:blipFill>
          <a:blip r:embed="rId3"/>
          <a:srcRect/>
          <a:stretch/>
        </p:blipFill>
        <p:spPr>
          <a:xfrm>
            <a:off x="9107548" y="6156000"/>
            <a:ext cx="2870835" cy="502920"/>
          </a:xfrm>
          <a:prstGeom prst="rect">
            <a:avLst/>
          </a:prstGeom>
        </p:spPr>
      </p:pic>
    </p:spTree>
    <p:extLst>
      <p:ext uri="{BB962C8B-B14F-4D97-AF65-F5344CB8AC3E}">
        <p14:creationId xmlns:p14="http://schemas.microsoft.com/office/powerpoint/2010/main" val="286646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F90B-E7D2-2D46-AE89-4E95F199E8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F2390D21-3650-7C41-BED7-4B341711D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IE"/>
          </a:p>
        </p:txBody>
      </p:sp>
      <p:pic>
        <p:nvPicPr>
          <p:cNvPr id="9" name="Picture 8">
            <a:extLst>
              <a:ext uri="{FF2B5EF4-FFF2-40B4-BE49-F238E27FC236}">
                <a16:creationId xmlns:a16="http://schemas.microsoft.com/office/drawing/2014/main" id="{BD14E2FF-5C71-C945-B57E-C766009FAE7E}"/>
              </a:ext>
            </a:extLst>
          </p:cNvPr>
          <p:cNvPicPr>
            <a:picLocks noChangeAspect="1"/>
          </p:cNvPicPr>
          <p:nvPr userDrawn="1"/>
        </p:nvPicPr>
        <p:blipFill>
          <a:blip r:embed="rId2"/>
          <a:srcRect/>
          <a:stretch/>
        </p:blipFill>
        <p:spPr>
          <a:xfrm>
            <a:off x="1978477" y="2155192"/>
            <a:ext cx="1654858" cy="4619296"/>
          </a:xfrm>
          <a:prstGeom prst="rect">
            <a:avLst/>
          </a:prstGeom>
        </p:spPr>
      </p:pic>
    </p:spTree>
    <p:extLst>
      <p:ext uri="{BB962C8B-B14F-4D97-AF65-F5344CB8AC3E}">
        <p14:creationId xmlns:p14="http://schemas.microsoft.com/office/powerpoint/2010/main" val="393611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D3157AAA-CDA1-2A43-BDBE-A3B9D1A57394}"/>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C9A81ECA-A80C-304F-B3DD-1D0DF68DBA93}"/>
              </a:ext>
            </a:extLst>
          </p:cNvPr>
          <p:cNvSpPr>
            <a:spLocks noGrp="1"/>
          </p:cNvSpPr>
          <p:nvPr>
            <p:ph type="body" idx="1"/>
          </p:nvPr>
        </p:nvSpPr>
        <p:spPr>
          <a:xfrm>
            <a:off x="838200" y="1825625"/>
            <a:ext cx="10515600" cy="4193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pic>
        <p:nvPicPr>
          <p:cNvPr id="13" name="Picture 12">
            <a:extLst>
              <a:ext uri="{FF2B5EF4-FFF2-40B4-BE49-F238E27FC236}">
                <a16:creationId xmlns:a16="http://schemas.microsoft.com/office/drawing/2014/main" id="{117B7601-FFAD-D94B-95FE-1693CDF8CAAA}"/>
              </a:ext>
            </a:extLst>
          </p:cNvPr>
          <p:cNvPicPr>
            <a:picLocks noChangeAspect="1"/>
          </p:cNvPicPr>
          <p:nvPr userDrawn="1"/>
        </p:nvPicPr>
        <p:blipFill>
          <a:blip r:embed="rId12"/>
          <a:srcRect/>
          <a:stretch/>
        </p:blipFill>
        <p:spPr>
          <a:xfrm>
            <a:off x="9107548" y="6156000"/>
            <a:ext cx="2870835" cy="502920"/>
          </a:xfrm>
          <a:prstGeom prst="rect">
            <a:avLst/>
          </a:prstGeom>
        </p:spPr>
      </p:pic>
      <p:sp>
        <p:nvSpPr>
          <p:cNvPr id="14" name="Title Placeholder 13">
            <a:extLst>
              <a:ext uri="{FF2B5EF4-FFF2-40B4-BE49-F238E27FC236}">
                <a16:creationId xmlns:a16="http://schemas.microsoft.com/office/drawing/2014/main" id="{76F5AE1D-0888-5348-BA5A-6006F548F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E"/>
          </a:p>
        </p:txBody>
      </p:sp>
      <p:sp>
        <p:nvSpPr>
          <p:cNvPr id="7" name="TextBox 6">
            <a:extLst>
              <a:ext uri="{FF2B5EF4-FFF2-40B4-BE49-F238E27FC236}">
                <a16:creationId xmlns:a16="http://schemas.microsoft.com/office/drawing/2014/main" id="{395D3DCD-9369-6F4A-9DA7-D28980E4A7EA}"/>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accent4"/>
                </a:solidFill>
              </a:rPr>
              <a:t>© Copyright </a:t>
            </a:r>
            <a:r>
              <a:rPr lang="en-IE" sz="1000" b="1" i="1" dirty="0" err="1">
                <a:solidFill>
                  <a:schemeClr val="accent4"/>
                </a:solidFill>
              </a:rPr>
              <a:t>safe</a:t>
            </a:r>
            <a:r>
              <a:rPr lang="en-IE" sz="1000" b="1" dirty="0" err="1">
                <a:solidFill>
                  <a:schemeClr val="accent4"/>
                </a:solidFill>
              </a:rPr>
              <a:t>food</a:t>
            </a:r>
            <a:r>
              <a:rPr lang="en-IE" sz="1000" dirty="0">
                <a:solidFill>
                  <a:schemeClr val="accent4"/>
                </a:solidFill>
              </a:rPr>
              <a:t> 2021</a:t>
            </a:r>
          </a:p>
        </p:txBody>
      </p:sp>
    </p:spTree>
    <p:extLst>
      <p:ext uri="{BB962C8B-B14F-4D97-AF65-F5344CB8AC3E}">
        <p14:creationId xmlns:p14="http://schemas.microsoft.com/office/powerpoint/2010/main" val="1493535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b="1" kern="1200">
          <a:solidFill>
            <a:srgbClr val="7030A0"/>
          </a:solidFill>
          <a:latin typeface="+mn-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safefood.net/getattachment/c7d7a4ef-2263-486a-bde2-4709141142e2/Food-Allergy-Intolerance-Guide.pdf?lang=en-I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safefood.net/allergens/catering-guide" TargetMode="External"/><Relationship Id="rId4" Type="http://schemas.openxmlformats.org/officeDocument/2006/relationships/hyperlink" Target="https://www.youtube.com/watch?v=xguyPDTD9uE&amp;list=PLh7gvGGhPbb0sg1xn42sXWt28u-LQ4gUV&amp;index=2"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06F220D3-A02D-B348-B5F3-69B762FFD80A}"/>
              </a:ext>
            </a:extLst>
          </p:cNvPr>
          <p:cNvSpPr>
            <a:spLocks noGrp="1"/>
          </p:cNvSpPr>
          <p:nvPr>
            <p:ph type="ctrTitle"/>
          </p:nvPr>
        </p:nvSpPr>
        <p:spPr/>
        <p:txBody>
          <a:bodyPr/>
          <a:lstStyle/>
          <a:p>
            <a:r>
              <a:rPr lang="en-IE"/>
              <a:t>Lesson Nine</a:t>
            </a:r>
          </a:p>
        </p:txBody>
      </p:sp>
      <p:sp>
        <p:nvSpPr>
          <p:cNvPr id="22" name="Subtitle 21">
            <a:extLst>
              <a:ext uri="{FF2B5EF4-FFF2-40B4-BE49-F238E27FC236}">
                <a16:creationId xmlns:a16="http://schemas.microsoft.com/office/drawing/2014/main" id="{82E1C81F-4159-5A4A-873D-3CB61AE06892}"/>
              </a:ext>
            </a:extLst>
          </p:cNvPr>
          <p:cNvSpPr>
            <a:spLocks noGrp="1"/>
          </p:cNvSpPr>
          <p:nvPr>
            <p:ph type="subTitle" idx="1"/>
          </p:nvPr>
        </p:nvSpPr>
        <p:spPr/>
        <p:txBody>
          <a:bodyPr/>
          <a:lstStyle/>
          <a:p>
            <a:r>
              <a:rPr lang="en-GB"/>
              <a:t>Food allergies, food intolerance and coeliac disease</a:t>
            </a:r>
            <a:endParaRPr lang="en-IE"/>
          </a:p>
        </p:txBody>
      </p:sp>
    </p:spTree>
    <p:extLst>
      <p:ext uri="{BB962C8B-B14F-4D97-AF65-F5344CB8AC3E}">
        <p14:creationId xmlns:p14="http://schemas.microsoft.com/office/powerpoint/2010/main" val="39168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5159-50F4-3549-BD73-DE0FB857B279}"/>
              </a:ext>
            </a:extLst>
          </p:cNvPr>
          <p:cNvSpPr>
            <a:spLocks noGrp="1"/>
          </p:cNvSpPr>
          <p:nvPr>
            <p:ph type="title"/>
          </p:nvPr>
        </p:nvSpPr>
        <p:spPr/>
        <p:txBody>
          <a:bodyPr/>
          <a:lstStyle/>
          <a:p>
            <a:r>
              <a:rPr lang="en-CA"/>
              <a:t>Discuss</a:t>
            </a:r>
          </a:p>
        </p:txBody>
      </p:sp>
      <p:sp>
        <p:nvSpPr>
          <p:cNvPr id="3" name="Content Placeholder 2">
            <a:extLst>
              <a:ext uri="{FF2B5EF4-FFF2-40B4-BE49-F238E27FC236}">
                <a16:creationId xmlns:a16="http://schemas.microsoft.com/office/drawing/2014/main" id="{4689F517-DE24-9C40-ABD0-B779417D05F4}"/>
              </a:ext>
            </a:extLst>
          </p:cNvPr>
          <p:cNvSpPr>
            <a:spLocks noGrp="1"/>
          </p:cNvSpPr>
          <p:nvPr>
            <p:ph idx="1"/>
          </p:nvPr>
        </p:nvSpPr>
        <p:spPr>
          <a:xfrm>
            <a:off x="838200" y="1825625"/>
            <a:ext cx="7945582" cy="4193850"/>
          </a:xfrm>
        </p:spPr>
        <p:txBody>
          <a:bodyPr>
            <a:normAutofit/>
          </a:bodyPr>
          <a:lstStyle/>
          <a:p>
            <a:pPr lvl="0"/>
            <a:r>
              <a:rPr lang="en-IE" dirty="0"/>
              <a:t>How can you tell if someone is having an allergic reaction?</a:t>
            </a:r>
          </a:p>
          <a:p>
            <a:pPr lvl="0"/>
            <a:r>
              <a:rPr lang="en-IE" dirty="0"/>
              <a:t>What are the symptoms of anaphylactic shock?</a:t>
            </a:r>
          </a:p>
          <a:p>
            <a:r>
              <a:rPr lang="en-IE" dirty="0"/>
              <a:t>How can you tell if someone has a food intolerance or coeliac disease?</a:t>
            </a:r>
          </a:p>
          <a:p>
            <a:pPr lvl="0"/>
            <a:endParaRPr lang="en-IE" dirty="0"/>
          </a:p>
          <a:p>
            <a:pPr lvl="0"/>
            <a:endParaRPr lang="en-IE" dirty="0"/>
          </a:p>
        </p:txBody>
      </p:sp>
      <p:pic>
        <p:nvPicPr>
          <p:cNvPr id="4" name="Picture 3" descr="A person with his hand on his chin&#10;&#10;Description automatically generated with medium confidence">
            <a:extLst>
              <a:ext uri="{FF2B5EF4-FFF2-40B4-BE49-F238E27FC236}">
                <a16:creationId xmlns:a16="http://schemas.microsoft.com/office/drawing/2014/main" id="{9F3C972D-89B4-CA4B-98D5-11D01ECD9661}"/>
              </a:ext>
            </a:extLst>
          </p:cNvPr>
          <p:cNvPicPr>
            <a:picLocks noChangeAspect="1"/>
          </p:cNvPicPr>
          <p:nvPr/>
        </p:nvPicPr>
        <p:blipFill>
          <a:blip r:embed="rId3">
            <a:alphaModFix amt="50000"/>
          </a:blip>
          <a:stretch>
            <a:fillRect/>
          </a:stretch>
        </p:blipFill>
        <p:spPr>
          <a:xfrm>
            <a:off x="8524148" y="1231575"/>
            <a:ext cx="3568700" cy="4787900"/>
          </a:xfrm>
          <a:prstGeom prst="rect">
            <a:avLst/>
          </a:prstGeom>
        </p:spPr>
      </p:pic>
    </p:spTree>
    <p:extLst>
      <p:ext uri="{BB962C8B-B14F-4D97-AF65-F5344CB8AC3E}">
        <p14:creationId xmlns:p14="http://schemas.microsoft.com/office/powerpoint/2010/main" val="809703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748F83-FBEE-BD4D-B245-21721BCB2DA9}"/>
              </a:ext>
            </a:extLst>
          </p:cNvPr>
          <p:cNvSpPr>
            <a:spLocks noGrp="1"/>
          </p:cNvSpPr>
          <p:nvPr>
            <p:ph type="title"/>
          </p:nvPr>
        </p:nvSpPr>
        <p:spPr>
          <a:xfrm>
            <a:off x="7606145" y="2766216"/>
            <a:ext cx="4371109" cy="1325563"/>
          </a:xfrm>
        </p:spPr>
        <p:txBody>
          <a:bodyPr/>
          <a:lstStyle/>
          <a:p>
            <a:r>
              <a:rPr lang="en-CA" dirty="0"/>
              <a:t>eLearning module</a:t>
            </a:r>
          </a:p>
        </p:txBody>
      </p:sp>
      <p:pic>
        <p:nvPicPr>
          <p:cNvPr id="3" name="Picture 2" descr="Graphical user interface, text, application&#10;&#10;Description automatically generated">
            <a:extLst>
              <a:ext uri="{FF2B5EF4-FFF2-40B4-BE49-F238E27FC236}">
                <a16:creationId xmlns:a16="http://schemas.microsoft.com/office/drawing/2014/main" id="{AABB4C0E-FB01-2149-AF2D-7FA5A386E547}"/>
              </a:ext>
            </a:extLst>
          </p:cNvPr>
          <p:cNvPicPr>
            <a:picLocks noChangeAspect="1"/>
          </p:cNvPicPr>
          <p:nvPr/>
        </p:nvPicPr>
        <p:blipFill>
          <a:blip r:embed="rId3"/>
          <a:stretch>
            <a:fillRect/>
          </a:stretch>
        </p:blipFill>
        <p:spPr>
          <a:xfrm>
            <a:off x="325582" y="1168138"/>
            <a:ext cx="7139820" cy="4521720"/>
          </a:xfrm>
          <a:prstGeom prst="rect">
            <a:avLst/>
          </a:prstGeom>
        </p:spPr>
      </p:pic>
    </p:spTree>
    <p:extLst>
      <p:ext uri="{BB962C8B-B14F-4D97-AF65-F5344CB8AC3E}">
        <p14:creationId xmlns:p14="http://schemas.microsoft.com/office/powerpoint/2010/main" val="346694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E8DC6-20C5-2B42-8965-A5CEADDF1D75}"/>
              </a:ext>
            </a:extLst>
          </p:cNvPr>
          <p:cNvSpPr>
            <a:spLocks noGrp="1"/>
          </p:cNvSpPr>
          <p:nvPr>
            <p:ph type="title"/>
          </p:nvPr>
        </p:nvSpPr>
        <p:spPr/>
        <p:txBody>
          <a:bodyPr/>
          <a:lstStyle/>
          <a:p>
            <a:r>
              <a:rPr lang="en-IE" dirty="0"/>
              <a:t>In class task</a:t>
            </a:r>
            <a:endParaRPr lang="en-CA" dirty="0"/>
          </a:p>
        </p:txBody>
      </p:sp>
      <p:sp>
        <p:nvSpPr>
          <p:cNvPr id="3" name="Content Placeholder 2">
            <a:extLst>
              <a:ext uri="{FF2B5EF4-FFF2-40B4-BE49-F238E27FC236}">
                <a16:creationId xmlns:a16="http://schemas.microsoft.com/office/drawing/2014/main" id="{D406A32A-E0FA-5D43-AA1F-CAE5909B1A71}"/>
              </a:ext>
            </a:extLst>
          </p:cNvPr>
          <p:cNvSpPr>
            <a:spLocks noGrp="1"/>
          </p:cNvSpPr>
          <p:nvPr>
            <p:ph idx="1"/>
          </p:nvPr>
        </p:nvSpPr>
        <p:spPr/>
        <p:txBody>
          <a:bodyPr>
            <a:normAutofit fontScale="85000" lnSpcReduction="10000"/>
          </a:bodyPr>
          <a:lstStyle/>
          <a:p>
            <a:pPr marL="0" lvl="0" indent="0">
              <a:buNone/>
            </a:pPr>
            <a:r>
              <a:rPr lang="en-GB" dirty="0"/>
              <a:t>Use these resources to learn more about food allergies, food intolerance and Coeliac disease. Take notes and summarise key findings.</a:t>
            </a:r>
            <a:endParaRPr lang="en-GB" dirty="0">
              <a:hlinkClick r:id="rId3"/>
            </a:endParaRPr>
          </a:p>
          <a:p>
            <a:r>
              <a:rPr lang="en-GB" u="sng" dirty="0">
                <a:hlinkClick r:id="rId3"/>
              </a:rPr>
              <a:t>https://www.safefood.net/getattachment/c7d7a4ef-2263-486a-bde2-4709141142e2/Food-Allergy-Intolerance-Guide.pdf?lang=en-IE</a:t>
            </a:r>
            <a:endParaRPr lang="en-IE" dirty="0"/>
          </a:p>
          <a:p>
            <a:pPr lvl="0"/>
            <a:r>
              <a:rPr lang="en-GB" u="sng" dirty="0">
                <a:hlinkClick r:id="rId4"/>
              </a:rPr>
              <a:t>https://www.youtube.com/watch?v=xguyPDTD9uE&amp;list=PLh7gvGGhPbb0sg1xn42sXWt28u-LQ4gUV&amp;index=2</a:t>
            </a:r>
            <a:r>
              <a:rPr lang="en-GB" u="sng" dirty="0"/>
              <a:t>  </a:t>
            </a:r>
            <a:r>
              <a:rPr lang="en-GB" u="sng" dirty="0">
                <a:hlinkClick r:id="rId5"/>
              </a:rPr>
              <a:t>https://www.safefood.net/allergens/catering-guide</a:t>
            </a:r>
            <a:endParaRPr lang="en-CA" dirty="0"/>
          </a:p>
        </p:txBody>
      </p:sp>
    </p:spTree>
    <p:extLst>
      <p:ext uri="{BB962C8B-B14F-4D97-AF65-F5344CB8AC3E}">
        <p14:creationId xmlns:p14="http://schemas.microsoft.com/office/powerpoint/2010/main" val="405630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C02E7E-E5E0-754D-8FE3-7FA4DF85615D}"/>
              </a:ext>
            </a:extLst>
          </p:cNvPr>
          <p:cNvSpPr>
            <a:spLocks noGrp="1"/>
          </p:cNvSpPr>
          <p:nvPr>
            <p:ph type="title"/>
          </p:nvPr>
        </p:nvSpPr>
        <p:spPr/>
        <p:txBody>
          <a:bodyPr/>
          <a:lstStyle/>
          <a:p>
            <a:r>
              <a:rPr lang="en-CA" dirty="0"/>
              <a:t>Homework task</a:t>
            </a:r>
          </a:p>
        </p:txBody>
      </p:sp>
      <p:sp>
        <p:nvSpPr>
          <p:cNvPr id="5" name="Content Placeholder 4">
            <a:extLst>
              <a:ext uri="{FF2B5EF4-FFF2-40B4-BE49-F238E27FC236}">
                <a16:creationId xmlns:a16="http://schemas.microsoft.com/office/drawing/2014/main" id="{9BFF23EA-2C18-AD4B-8153-0A41994FDF37}"/>
              </a:ext>
            </a:extLst>
          </p:cNvPr>
          <p:cNvSpPr>
            <a:spLocks noGrp="1"/>
          </p:cNvSpPr>
          <p:nvPr>
            <p:ph idx="1"/>
          </p:nvPr>
        </p:nvSpPr>
        <p:spPr/>
        <p:txBody>
          <a:bodyPr/>
          <a:lstStyle/>
          <a:p>
            <a:r>
              <a:rPr lang="en-CA" dirty="0"/>
              <a:t>Research: </a:t>
            </a:r>
          </a:p>
          <a:p>
            <a:pPr lvl="1"/>
            <a:r>
              <a:rPr lang="en-CA" dirty="0"/>
              <a:t>How can you help your customer if you know they have a food intolerance or coeliac disease?</a:t>
            </a:r>
          </a:p>
          <a:p>
            <a:pPr lvl="1"/>
            <a:r>
              <a:rPr lang="en-CA" dirty="0"/>
              <a:t>How can you help your employer with food allergies, food intolerance and Coeliac disease?</a:t>
            </a:r>
          </a:p>
        </p:txBody>
      </p:sp>
    </p:spTree>
    <p:extLst>
      <p:ext uri="{BB962C8B-B14F-4D97-AF65-F5344CB8AC3E}">
        <p14:creationId xmlns:p14="http://schemas.microsoft.com/office/powerpoint/2010/main" val="9898323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73737"/>
      </a:dk2>
      <a:lt2>
        <a:srgbClr val="DEDEE1"/>
      </a:lt2>
      <a:accent1>
        <a:srgbClr val="002D62"/>
      </a:accent1>
      <a:accent2>
        <a:srgbClr val="35BDB2"/>
      </a:accent2>
      <a:accent3>
        <a:srgbClr val="57920B"/>
      </a:accent3>
      <a:accent4>
        <a:srgbClr val="7C43B2"/>
      </a:accent4>
      <a:accent5>
        <a:srgbClr val="CEA728"/>
      </a:accent5>
      <a:accent6>
        <a:srgbClr val="646464"/>
      </a:accent6>
      <a:hlink>
        <a:srgbClr val="35BDB2"/>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fefood Lesson 6" id="{5F2E0591-0EF2-9F48-8D95-A6535F13AECE}" vid="{AC75C726-1BEF-E34C-9925-AE720195B5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kcf64b05005542bfa3cdffe3a513e6b2 xmlns="e4c0266e-2f3d-4f08-af4f-a431d9c85add">
      <Terms xmlns="http://schemas.microsoft.com/office/infopath/2007/PartnerControls">
        <TermInfo xmlns="http://schemas.microsoft.com/office/infopath/2007/PartnerControls">
          <TermName xmlns="http://schemas.microsoft.com/office/infopath/2007/PartnerControls">Working document</TermName>
          <TermId xmlns="http://schemas.microsoft.com/office/infopath/2007/PartnerControls">d6177297-7606-46bd-9a14-c0304470d04e</TermId>
        </TermInfo>
      </Terms>
    </kcf64b05005542bfa3cdffe3a513e6b2>
    <mce79fd8d45548d9aebccbd60227a28c xmlns="e4c0266e-2f3d-4f08-af4f-a431d9c85add">
      <Terms xmlns="http://schemas.microsoft.com/office/infopath/2007/PartnerControls">
        <TermInfo xmlns="http://schemas.microsoft.com/office/infopath/2007/PartnerControls">
          <TermName xmlns="http://schemas.microsoft.com/office/infopath/2007/PartnerControls">Development</TermName>
          <TermId xmlns="http://schemas.microsoft.com/office/infopath/2007/PartnerControls">d3ffb4ca-a531-494f-a8ec-0d28d90a7396</TermId>
        </TermInfo>
      </Terms>
    </mce79fd8d45548d9aebccbd60227a28c>
    <TaxCatchAll xmlns="f91a3b79-b121-4353-93b2-894378874c7f">
      <Value>314</Value>
      <Value>573</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CA280F08DAE244BB36EFCF9BA4F0E0" ma:contentTypeVersion="10" ma:contentTypeDescription="Create a new document." ma:contentTypeScope="" ma:versionID="b00580109ef0e6a58a72470f938ec50d">
  <xsd:schema xmlns:xsd="http://www.w3.org/2001/XMLSchema" xmlns:xs="http://www.w3.org/2001/XMLSchema" xmlns:p="http://schemas.microsoft.com/office/2006/metadata/properties" xmlns:ns2="e4c0266e-2f3d-4f08-af4f-a431d9c85add" xmlns:ns3="f91a3b79-b121-4353-93b2-894378874c7f" xmlns:ns5="e9909d75-5bf0-4405-a999-faee00e61448" targetNamespace="http://schemas.microsoft.com/office/2006/metadata/properties" ma:root="true" ma:fieldsID="bd0108ad0ca66842b8abdda11b9503ad" ns2:_="" ns3:_="" ns5:_="">
    <xsd:import namespace="e4c0266e-2f3d-4f08-af4f-a431d9c85add"/>
    <xsd:import namespace="f91a3b79-b121-4353-93b2-894378874c7f"/>
    <xsd:import namespace="e9909d75-5bf0-4405-a999-faee00e61448"/>
    <xsd:element name="properties">
      <xsd:complexType>
        <xsd:sequence>
          <xsd:element name="documentManagement">
            <xsd:complexType>
              <xsd:all>
                <xsd:element ref="ns2:mce79fd8d45548d9aebccbd60227a28c" minOccurs="0"/>
                <xsd:element ref="ns3:TaxCatchAll" minOccurs="0"/>
                <xsd:element ref="ns2:kcf64b05005542bfa3cdffe3a513e6b2" minOccurs="0"/>
                <xsd:element ref="ns5:MediaServiceMetadata" minOccurs="0"/>
                <xsd:element ref="ns5:MediaServiceFastMetadata"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0266e-2f3d-4f08-af4f-a431d9c85add" elementFormDefault="qualified">
    <xsd:import namespace="http://schemas.microsoft.com/office/2006/documentManagement/types"/>
    <xsd:import namespace="http://schemas.microsoft.com/office/infopath/2007/PartnerControls"/>
    <xsd:element name="mce79fd8d45548d9aebccbd60227a28c" ma:index="9" ma:taxonomy="true" ma:internalName="mce79fd8d45548d9aebccbd60227a28c" ma:taxonomyFieldName="Level1" ma:displayName="Level 1" ma:fieldId="{6ce79fd8-d455-48d9-aebc-cbd60227a28c}" ma:sspId="e066a464-12d0-4efe-873f-ad9ff6bbd5d7" ma:termSetId="87efc948-5498-4994-9213-04825ced9b0c" ma:anchorId="00000000-0000-0000-0000-000000000000" ma:open="false" ma:isKeyword="false">
      <xsd:complexType>
        <xsd:sequence>
          <xsd:element ref="pc:Terms" minOccurs="0" maxOccurs="1"/>
        </xsd:sequence>
      </xsd:complexType>
    </xsd:element>
    <xsd:element name="kcf64b05005542bfa3cdffe3a513e6b2" ma:index="12" ma:taxonomy="true" ma:internalName="kcf64b05005542bfa3cdffe3a513e6b2" ma:taxonomyFieldName="Level2" ma:displayName="Level 2" ma:fieldId="{4cf64b05-0055-42bf-a3cd-ffe3a513e6b2}" ma:sspId="e066a464-12d0-4efe-873f-ad9ff6bbd5d7" ma:termSetId="38380ea1-a724-4167-92a1-0bdf955bef3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1a3b79-b121-4353-93b2-894378874c7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a33674-77c4-43ad-b22e-8c7a1adebae6}" ma:internalName="TaxCatchAll" ma:showField="CatchAllData" ma:web="eb369bcd-c9c3-4499-bdfb-168a13361a4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909d75-5bf0-4405-a999-faee00e61448"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45BCCEBE-2229-4838-AC19-08388D5B2671}">
  <ds:schemaRefs>
    <ds:schemaRef ds:uri="http://schemas.microsoft.com/sharepoint/v3/contenttype/forms"/>
  </ds:schemaRefs>
</ds:datastoreItem>
</file>

<file path=customXml/itemProps2.xml><?xml version="1.0" encoding="utf-8"?>
<ds:datastoreItem xmlns:ds="http://schemas.openxmlformats.org/officeDocument/2006/customXml" ds:itemID="{248191B9-CF4F-46B4-84F6-BEF627301F7A}">
  <ds:schemaRefs>
    <ds:schemaRef ds:uri="e4c0266e-2f3d-4f08-af4f-a431d9c85add"/>
    <ds:schemaRef ds:uri="e9909d75-5bf0-4405-a999-faee00e61448"/>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dcmitype/"/>
    <ds:schemaRef ds:uri="http://schemas.microsoft.com/office/infopath/2007/PartnerControls"/>
    <ds:schemaRef ds:uri="f91a3b79-b121-4353-93b2-894378874c7f"/>
    <ds:schemaRef ds:uri="http://www.w3.org/XML/1998/namespace"/>
  </ds:schemaRefs>
</ds:datastoreItem>
</file>

<file path=customXml/itemProps3.xml><?xml version="1.0" encoding="utf-8"?>
<ds:datastoreItem xmlns:ds="http://schemas.openxmlformats.org/officeDocument/2006/customXml" ds:itemID="{9257D7C3-8B6C-4CEC-8F4A-BF96A2CEEEE4}">
  <ds:schemaRefs>
    <ds:schemaRef ds:uri="e4c0266e-2f3d-4f08-af4f-a431d9c85add"/>
    <ds:schemaRef ds:uri="e9909d75-5bf0-4405-a999-faee00e61448"/>
    <ds:schemaRef ds:uri="f91a3b79-b121-4353-93b2-894378874c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72925AB3-FBAD-4A40-89B7-CC82898FE2F7}">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Office Theme</Template>
  <TotalTime>158</TotalTime>
  <Words>1002</Words>
  <Application>Microsoft Macintosh PowerPoint</Application>
  <PresentationFormat>Widescreen</PresentationFormat>
  <Paragraphs>62</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Lesson Nine</vt:lpstr>
      <vt:lpstr>Discuss</vt:lpstr>
      <vt:lpstr>eLearning module</vt:lpstr>
      <vt:lpstr>In class task</vt:lpstr>
      <vt:lpstr>Homework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Seven</dc:title>
  <dc:creator>The Learning Rooms</dc:creator>
  <cp:lastModifiedBy>SHRC Limited</cp:lastModifiedBy>
  <cp:revision>16</cp:revision>
  <dcterms:created xsi:type="dcterms:W3CDTF">2020-11-23T15:11:21Z</dcterms:created>
  <dcterms:modified xsi:type="dcterms:W3CDTF">2021-02-17T13:12:34Z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0x0101005DCA280F08DAE244BB36EFCF9BA4F0E0</vt:lpwstr>
  </property>
  <property fmtid="{D5CDD505-2E9C-101B-9397-08002B2CF9AE}" pid="3" name="Level2">
    <vt:lpwstr>314;#Working document|d6177297-7606-46bd-9a14-c0304470d04e</vt:lpwstr>
  </property>
  <property fmtid="{D5CDD505-2E9C-101B-9397-08002B2CF9AE}" pid="4" name="Level1">
    <vt:lpwstr>573;#Development|d3ffb4ca-a531-494f-a8ec-0d28d90a7396</vt:lpwstr>
  </property>
</Properties>
</file>